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99" r:id="rId15"/>
    <p:sldId id="271" r:id="rId16"/>
    <p:sldId id="272" r:id="rId17"/>
    <p:sldId id="273" r:id="rId18"/>
    <p:sldId id="274" r:id="rId19"/>
    <p:sldId id="275" r:id="rId20"/>
    <p:sldId id="276" r:id="rId21"/>
    <p:sldId id="300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94" r:id="rId31"/>
    <p:sldId id="298" r:id="rId3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14"/>
    </p:cViewPr>
  </p:sorterViewPr>
  <p:notesViewPr>
    <p:cSldViewPr>
      <p:cViewPr varScale="1">
        <p:scale>
          <a:sx n="58" d="100"/>
          <a:sy n="58" d="100"/>
        </p:scale>
        <p:origin x="28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661A9-0E4C-4173-AF55-20BE582E5AF6}" type="datetimeFigureOut">
              <a:rPr lang="hu-HU" smtClean="0"/>
              <a:t>2016.11.10.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874FD-E13F-4004-9F09-B289BE5624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0114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781109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874FD-E13F-4004-9F09-B289BE5624D4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0090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874FD-E13F-4004-9F09-B289BE5624D4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1386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874FD-E13F-4004-9F09-B289BE5624D4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7259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874FD-E13F-4004-9F09-B289BE5624D4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75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CCD1B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CCD1B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DEBF95-235E-4554-B848-CB5600D3A7D7}" type="slidenum">
              <a:rPr lang="hu-HU" smtClean="0"/>
              <a:pPr>
                <a:defRPr/>
              </a:pPr>
              <a:t>‹#›</a:t>
            </a:fld>
            <a:endParaRPr lang="hu-H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10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31B08E-709E-47BE-BB77-FCB8F0D62287}" type="slidenum">
              <a:rPr lang="hu-HU" smtClean="0">
                <a:solidFill>
                  <a:srgbClr val="534949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02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B63F8-51F6-4453-9B84-B86BECE75009}" type="slidenum">
              <a:rPr lang="hu-HU" smtClean="0">
                <a:solidFill>
                  <a:srgbClr val="CCD1B9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CCD1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53494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53494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562B65-EF13-4707-8EFD-325454C8166C}" type="slidenum">
              <a:rPr lang="hu-HU" smtClean="0">
                <a:solidFill>
                  <a:srgbClr val="534949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97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FC8FC-2A38-41FE-9B8B-C99FE2863FEB}" type="slidenum">
              <a:rPr lang="hu-HU" smtClean="0">
                <a:solidFill>
                  <a:srgbClr val="CCD1B9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CCD1B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17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53494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53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CD90E3-05DE-43EB-BC30-53213BD14661}" type="slidenum">
              <a:rPr lang="hu-HU" smtClean="0">
                <a:solidFill>
                  <a:srgbClr val="534949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8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53494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53494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0BD7C-E3A6-44C4-97F5-0AB15B13BDB9}" type="slidenum">
              <a:rPr lang="hu-HU" smtClean="0">
                <a:solidFill>
                  <a:srgbClr val="534949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8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53494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53494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E0F8A4-E16D-4DAE-9B69-104B966C3A1D}" type="slidenum">
              <a:rPr lang="hu-HU" smtClean="0">
                <a:solidFill>
                  <a:srgbClr val="534949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87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53494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hu-HU">
              <a:solidFill>
                <a:srgbClr val="53494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1DE6C-D1E3-4600-B274-B43EC9AA0D1F}" type="slidenum">
              <a:rPr lang="hu-HU" smtClean="0">
                <a:solidFill>
                  <a:srgbClr val="534949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38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hu-HU">
              <a:solidFill>
                <a:srgbClr val="53494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hu-HU">
              <a:solidFill>
                <a:srgbClr val="53494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3C2671A-BDC9-4E1A-A4D4-A29295E2034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891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CCD1B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>
              <a:solidFill>
                <a:srgbClr val="CCD1B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4CBEFC-7B5A-4715-8E27-4A6F323A85F1}" type="slidenum">
              <a:rPr lang="hu-HU" smtClean="0">
                <a:solidFill>
                  <a:srgbClr val="CCD1B9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CCD1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5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534949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534949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198D7E-B56D-4637-82EE-92FEDDA272E5}" type="slidenum">
              <a:rPr lang="hu-HU" smtClean="0">
                <a:solidFill>
                  <a:srgbClr val="534949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534949"/>
              </a:solidFill>
              <a:latin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61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oszegidebrecen.h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3" y="3573016"/>
            <a:ext cx="8130657" cy="94442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u-HU" sz="4000" b="1" dirty="0" smtClean="0">
                <a:latin typeface="Times New Roman" pitchFamily="18" charset="0"/>
              </a:rPr>
              <a:t/>
            </a:r>
            <a:br>
              <a:rPr lang="hu-HU" sz="4000" b="1" dirty="0" smtClean="0">
                <a:latin typeface="Times New Roman" pitchFamily="18" charset="0"/>
              </a:rPr>
            </a:br>
            <a:r>
              <a:rPr lang="hu-HU" sz="3200" b="1" dirty="0" smtClean="0">
                <a:latin typeface="Times New Roman" pitchFamily="18" charset="0"/>
              </a:rPr>
              <a:t/>
            </a:r>
            <a:br>
              <a:rPr lang="hu-HU" sz="3200" b="1" dirty="0" smtClean="0">
                <a:latin typeface="Times New Roman" pitchFamily="18" charset="0"/>
              </a:rPr>
            </a:br>
            <a:r>
              <a:rPr lang="hu-HU" sz="3200" b="1" dirty="0">
                <a:latin typeface="Times New Roman" pitchFamily="18" charset="0"/>
              </a:rPr>
              <a:t/>
            </a:r>
            <a:br>
              <a:rPr lang="hu-HU" sz="3200" b="1" dirty="0">
                <a:latin typeface="Times New Roman" pitchFamily="18" charset="0"/>
              </a:rPr>
            </a:br>
            <a:r>
              <a:rPr lang="hu-HU" sz="3200" b="1" dirty="0" smtClean="0">
                <a:latin typeface="Times New Roman" pitchFamily="18" charset="0"/>
              </a:rPr>
              <a:t/>
            </a:r>
            <a:br>
              <a:rPr lang="hu-HU" sz="3200" b="1" dirty="0" smtClean="0">
                <a:latin typeface="Times New Roman" pitchFamily="18" charset="0"/>
              </a:rPr>
            </a:br>
            <a:r>
              <a:rPr lang="hu-HU" sz="4000" b="1" dirty="0" smtClean="0">
                <a:latin typeface="Times New Roman" pitchFamily="18" charset="0"/>
              </a:rPr>
              <a:t/>
            </a:r>
            <a:br>
              <a:rPr lang="hu-HU" sz="4000" b="1" dirty="0" smtClean="0">
                <a:latin typeface="Times New Roman" pitchFamily="18" charset="0"/>
              </a:rPr>
            </a:br>
            <a:r>
              <a:rPr lang="hu-HU" sz="4000" b="1" dirty="0">
                <a:latin typeface="Times New Roman" pitchFamily="18" charset="0"/>
              </a:rPr>
              <a:t>Pályaválasztási szülői értekezlet </a:t>
            </a:r>
            <a:r>
              <a:rPr lang="hu-HU" sz="4000" b="1" dirty="0" smtClean="0">
                <a:latin typeface="Times New Roman" pitchFamily="18" charset="0"/>
              </a:rPr>
              <a:t/>
            </a:r>
            <a:br>
              <a:rPr lang="hu-HU" sz="4000" b="1" dirty="0" smtClean="0">
                <a:latin typeface="Times New Roman" pitchFamily="18" charset="0"/>
              </a:rPr>
            </a:br>
            <a:r>
              <a:rPr lang="hu-HU" sz="1200" dirty="0" smtClean="0">
                <a:latin typeface="Times New Roman" pitchFamily="18" charset="0"/>
              </a:rPr>
              <a:t/>
            </a:r>
            <a:br>
              <a:rPr lang="hu-HU" sz="1200" dirty="0" smtClean="0">
                <a:latin typeface="Times New Roman" pitchFamily="18" charset="0"/>
              </a:rPr>
            </a:br>
            <a:endParaRPr lang="hu-HU" sz="1200" b="1" dirty="0" smtClean="0">
              <a:latin typeface="Times New Roman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136827" y="59492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2016.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63668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sz="4400" b="1" dirty="0" smtClean="0">
                <a:latin typeface="Times New Roman" pitchFamily="18" charset="0"/>
                <a:cs typeface="Times New Roman" pitchFamily="18" charset="0"/>
              </a:rPr>
              <a:t>Tárgyi feltételek képekben</a:t>
            </a:r>
            <a:endParaRPr lang="hu-H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lcím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22532" name="Dia számának helye 3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86237D6-7A03-4579-A517-4237B2132224}" type="slidenum">
              <a:rPr lang="hu-HU" altLang="hu-HU" smtClean="0">
                <a:solidFill>
                  <a:srgbClr val="FFFFFF"/>
                </a:solidFill>
              </a:rPr>
              <a:pPr eaLnBrk="1" hangingPunct="1"/>
              <a:t>10</a:t>
            </a:fld>
            <a:endParaRPr lang="hu-HU" altLang="hu-H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8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FB156B-C04A-460A-8565-45CF924CF063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11</a:t>
            </a:fld>
            <a:endParaRPr lang="hu-HU" altLang="hu-HU" smtClean="0">
              <a:solidFill>
                <a:srgbClr val="534949"/>
              </a:solidFill>
            </a:endParaRPr>
          </a:p>
        </p:txBody>
      </p:sp>
      <p:pic>
        <p:nvPicPr>
          <p:cNvPr id="24578" name="Picture 2" descr="infoter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51520" y="5997823"/>
            <a:ext cx="2519883" cy="461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sz="2400" dirty="0" smtClean="0">
                <a:solidFill>
                  <a:srgbClr val="C66951">
                    <a:lumMod val="75000"/>
                  </a:srgbClr>
                </a:solidFill>
              </a:rPr>
              <a:t>Informatika terem</a:t>
            </a:r>
          </a:p>
        </p:txBody>
      </p:sp>
    </p:spTree>
    <p:extLst>
      <p:ext uri="{BB962C8B-B14F-4D97-AF65-F5344CB8AC3E}">
        <p14:creationId xmlns:p14="http://schemas.microsoft.com/office/powerpoint/2010/main" val="356860271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BA38B9B-F725-4AC2-98F3-4B8B486F1267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12</a:t>
            </a:fld>
            <a:endParaRPr lang="hu-HU" altLang="hu-HU" smtClean="0">
              <a:solidFill>
                <a:srgbClr val="534949"/>
              </a:solidFill>
            </a:endParaRPr>
          </a:p>
        </p:txBody>
      </p:sp>
      <p:pic>
        <p:nvPicPr>
          <p:cNvPr id="2457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827584" y="5373216"/>
            <a:ext cx="1944688" cy="461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altLang="hu-HU" sz="2400" dirty="0" smtClean="0">
                <a:solidFill>
                  <a:srgbClr val="C66951">
                    <a:lumMod val="75000"/>
                  </a:srgbClr>
                </a:solidFill>
              </a:rPr>
              <a:t>Nyelvi labor</a:t>
            </a:r>
          </a:p>
        </p:txBody>
      </p:sp>
    </p:spTree>
    <p:extLst>
      <p:ext uri="{BB962C8B-B14F-4D97-AF65-F5344CB8AC3E}">
        <p14:creationId xmlns:p14="http://schemas.microsoft.com/office/powerpoint/2010/main" val="72580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06B514F-6FA3-48DC-ABF6-499AE4C05DCF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13</a:t>
            </a:fld>
            <a:endParaRPr lang="hu-HU" altLang="hu-HU" smtClean="0">
              <a:solidFill>
                <a:srgbClr val="534949"/>
              </a:solidFill>
            </a:endParaRPr>
          </a:p>
        </p:txBody>
      </p:sp>
      <p:pic>
        <p:nvPicPr>
          <p:cNvPr id="2560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9540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39552" y="5993130"/>
            <a:ext cx="1439863" cy="461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altLang="hu-HU" sz="2400" dirty="0" smtClean="0">
                <a:solidFill>
                  <a:srgbClr val="C66951">
                    <a:lumMod val="75000"/>
                  </a:srgbClr>
                </a:solidFill>
              </a:rPr>
              <a:t>Könyvtár</a:t>
            </a:r>
          </a:p>
        </p:txBody>
      </p:sp>
    </p:spTree>
    <p:extLst>
      <p:ext uri="{BB962C8B-B14F-4D97-AF65-F5344CB8AC3E}">
        <p14:creationId xmlns:p14="http://schemas.microsoft.com/office/powerpoint/2010/main" val="80509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1DE6C-D1E3-4600-B274-B43EC9AA0D1F}" type="slidenum">
              <a:rPr lang="hu-HU" smtClean="0">
                <a:solidFill>
                  <a:srgbClr val="534949"/>
                </a:solidFill>
              </a:rPr>
              <a:pPr>
                <a:defRPr/>
              </a:pPr>
              <a:t>14</a:t>
            </a:fld>
            <a:endParaRPr lang="hu-HU">
              <a:solidFill>
                <a:srgbClr val="534949"/>
              </a:solidFill>
            </a:endParaRPr>
          </a:p>
        </p:txBody>
      </p:sp>
      <p:pic>
        <p:nvPicPr>
          <p:cNvPr id="3" name="Picture 4" descr="lovarda 2005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051781" y="6148958"/>
            <a:ext cx="1731144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hu-HU" altLang="hu-HU" sz="2400" dirty="0">
                <a:solidFill>
                  <a:schemeClr val="accent1">
                    <a:lumMod val="75000"/>
                  </a:schemeClr>
                </a:solidFill>
              </a:rPr>
              <a:t>Tornaterem</a:t>
            </a:r>
          </a:p>
        </p:txBody>
      </p:sp>
    </p:spTree>
    <p:extLst>
      <p:ext uri="{BB962C8B-B14F-4D97-AF65-F5344CB8AC3E}">
        <p14:creationId xmlns:p14="http://schemas.microsoft.com/office/powerpoint/2010/main" val="251323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77D7D96-370F-4E7A-9C38-42112878341C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15</a:t>
            </a:fld>
            <a:endParaRPr lang="hu-HU" altLang="hu-HU" smtClean="0">
              <a:solidFill>
                <a:srgbClr val="534949"/>
              </a:solidFill>
            </a:endParaRPr>
          </a:p>
        </p:txBody>
      </p:sp>
      <p:pic>
        <p:nvPicPr>
          <p:cNvPr id="2" name="Picture 2" descr="Diószegi Isk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0"/>
          <a:stretch>
            <a:fillRect/>
          </a:stretch>
        </p:blipFill>
        <p:spPr bwMode="auto">
          <a:xfrm>
            <a:off x="0" y="0"/>
            <a:ext cx="9144000" cy="682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159625" y="6030118"/>
            <a:ext cx="1657350" cy="461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altLang="hu-HU" sz="2400" dirty="0" smtClean="0">
                <a:solidFill>
                  <a:srgbClr val="C66951">
                    <a:lumMod val="75000"/>
                  </a:srgbClr>
                </a:solidFill>
              </a:rPr>
              <a:t>Tornaterem</a:t>
            </a:r>
          </a:p>
        </p:txBody>
      </p:sp>
    </p:spTree>
    <p:extLst>
      <p:ext uri="{BB962C8B-B14F-4D97-AF65-F5344CB8AC3E}">
        <p14:creationId xmlns:p14="http://schemas.microsoft.com/office/powerpoint/2010/main" val="409107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Tanműhelyeink:</a:t>
            </a:r>
            <a:endParaRPr lang="hu-H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27652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6806348-B785-452D-9905-5D26326AFE8F}" type="slidenum">
              <a:rPr lang="hu-HU" altLang="hu-HU" smtClean="0">
                <a:solidFill>
                  <a:srgbClr val="CCD1B9"/>
                </a:solidFill>
              </a:rPr>
              <a:pPr eaLnBrk="1" hangingPunct="1"/>
              <a:t>16</a:t>
            </a:fld>
            <a:endParaRPr lang="hu-HU" altLang="hu-HU" smtClean="0">
              <a:solidFill>
                <a:srgbClr val="CCD1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4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ia számának helye 3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77655C8-AF6B-4CAF-A52B-46C23E70879C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17</a:t>
            </a:fld>
            <a:endParaRPr lang="hu-HU" altLang="hu-HU" smtClean="0">
              <a:solidFill>
                <a:srgbClr val="534949"/>
              </a:solidFill>
            </a:endParaRPr>
          </a:p>
        </p:txBody>
      </p:sp>
      <p:pic>
        <p:nvPicPr>
          <p:cNvPr id="2867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5576" y="5997823"/>
            <a:ext cx="3097212" cy="461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altLang="hu-HU" sz="2400" dirty="0" smtClean="0">
                <a:solidFill>
                  <a:srgbClr val="C66951">
                    <a:lumMod val="75000"/>
                  </a:srgbClr>
                </a:solidFill>
              </a:rPr>
              <a:t>Autószerelő tanműhely</a:t>
            </a:r>
          </a:p>
        </p:txBody>
      </p:sp>
    </p:spTree>
    <p:extLst>
      <p:ext uri="{BB962C8B-B14F-4D97-AF65-F5344CB8AC3E}">
        <p14:creationId xmlns:p14="http://schemas.microsoft.com/office/powerpoint/2010/main" val="369989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_DSC77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-26988"/>
            <a:ext cx="10483851" cy="696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652120" y="6021288"/>
            <a:ext cx="3960812" cy="46196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altLang="hu-HU" sz="2400" dirty="0" smtClean="0">
                <a:solidFill>
                  <a:srgbClr val="C66951">
                    <a:lumMod val="75000"/>
                  </a:srgbClr>
                </a:solidFill>
              </a:rPr>
              <a:t>Karosszérialakatos tanműhely</a:t>
            </a:r>
          </a:p>
        </p:txBody>
      </p:sp>
    </p:spTree>
    <p:extLst>
      <p:ext uri="{BB962C8B-B14F-4D97-AF65-F5344CB8AC3E}">
        <p14:creationId xmlns:p14="http://schemas.microsoft.com/office/powerpoint/2010/main" val="114480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4CF876E-5A07-49CF-B034-B62B886DEBF4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19</a:t>
            </a:fld>
            <a:endParaRPr lang="hu-HU" altLang="hu-HU" smtClean="0">
              <a:solidFill>
                <a:srgbClr val="534949"/>
              </a:solidFill>
            </a:endParaRPr>
          </a:p>
        </p:txBody>
      </p:sp>
      <p:pic>
        <p:nvPicPr>
          <p:cNvPr id="32771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3528" y="6000934"/>
            <a:ext cx="3312046" cy="46196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altLang="hu-HU" sz="2400" dirty="0" smtClean="0">
                <a:solidFill>
                  <a:srgbClr val="C66951">
                    <a:lumMod val="75000"/>
                  </a:srgbClr>
                </a:solidFill>
              </a:rPr>
              <a:t>Járműfényező tanműhely</a:t>
            </a:r>
          </a:p>
        </p:txBody>
      </p:sp>
    </p:spTree>
    <p:extLst>
      <p:ext uri="{BB962C8B-B14F-4D97-AF65-F5344CB8AC3E}">
        <p14:creationId xmlns:p14="http://schemas.microsoft.com/office/powerpoint/2010/main" val="261648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Az iskolánk bemutatása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63586"/>
          </a:xfrm>
        </p:spPr>
        <p:txBody>
          <a:bodyPr>
            <a:normAutofit fontScale="92500" lnSpcReduction="10000"/>
          </a:bodyPr>
          <a:lstStyle/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Diószegi Sámuel Baptista </a:t>
            </a: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Szakgimnázium és Szakközépiskola</a:t>
            </a:r>
          </a:p>
          <a:p>
            <a:pPr marL="274320" algn="ctr">
              <a:spcAft>
                <a:spcPts val="0"/>
              </a:spcAft>
              <a:defRPr/>
            </a:pPr>
            <a:r>
              <a:rPr lang="hu-HU" dirty="0"/>
              <a:t>4027 Debrecen, Böszörményi u. 23-27.</a:t>
            </a:r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hu-HU" dirty="0" smtClean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hu-HU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hu-HU" dirty="0" smtClean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hu-HU" dirty="0" smtClean="0"/>
          </a:p>
          <a:p>
            <a:pPr marL="274320" algn="ctr">
              <a:spcAft>
                <a:spcPts val="0"/>
              </a:spcAft>
              <a:defRPr/>
            </a:pPr>
            <a:r>
              <a:rPr lang="pt-BR" dirty="0"/>
              <a:t>Tel: 52/532-083</a:t>
            </a:r>
          </a:p>
          <a:p>
            <a:pPr marL="274320" algn="ctr">
              <a:spcAft>
                <a:spcPts val="0"/>
              </a:spcAft>
              <a:defRPr/>
            </a:pPr>
            <a:r>
              <a:rPr lang="pt-BR" dirty="0"/>
              <a:t>Fax: 52/532-121</a:t>
            </a:r>
          </a:p>
          <a:p>
            <a:pPr marL="274320" algn="ctr">
              <a:spcAft>
                <a:spcPts val="0"/>
              </a:spcAft>
              <a:defRPr/>
            </a:pPr>
            <a:r>
              <a:rPr lang="pt-BR" u="sng" dirty="0"/>
              <a:t>E-mail cím:</a:t>
            </a:r>
            <a:r>
              <a:rPr lang="pt-BR" dirty="0"/>
              <a:t> dioszegidebrecen@gmail.hu</a:t>
            </a:r>
          </a:p>
          <a:p>
            <a:pPr marL="274320" algn="ctr">
              <a:spcAft>
                <a:spcPts val="0"/>
              </a:spcAft>
              <a:defRPr/>
            </a:pPr>
            <a:r>
              <a:rPr lang="pt-BR" u="sng" dirty="0"/>
              <a:t>Web:</a:t>
            </a:r>
            <a:r>
              <a:rPr lang="pt-BR" dirty="0"/>
              <a:t> www.dioszegidebrecen.hu</a:t>
            </a:r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hu-HU" dirty="0"/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hu-HU" dirty="0" smtClean="0"/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Dia számának helye 3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E6C6801-48F2-4284-B371-6EBC841CE8DB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2</a:t>
            </a:fld>
            <a:endParaRPr lang="hu-HU" altLang="hu-HU" smtClean="0">
              <a:solidFill>
                <a:srgbClr val="534949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3447684"/>
            <a:ext cx="1318549" cy="125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8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C58FA36-8BCD-4DC7-A93C-1D911F95661C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20</a:t>
            </a:fld>
            <a:endParaRPr lang="hu-HU" altLang="hu-HU" smtClean="0">
              <a:solidFill>
                <a:srgbClr val="534949"/>
              </a:solidFill>
            </a:endParaRPr>
          </a:p>
        </p:txBody>
      </p:sp>
      <p:pic>
        <p:nvPicPr>
          <p:cNvPr id="35843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537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96415" y="5229200"/>
            <a:ext cx="4104010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altLang="hu-HU" sz="2400" dirty="0" smtClean="0">
                <a:solidFill>
                  <a:srgbClr val="C66951">
                    <a:lumMod val="75000"/>
                  </a:srgbClr>
                </a:solidFill>
              </a:rPr>
              <a:t>Motorkerékpár-szerelő tanműhely</a:t>
            </a:r>
          </a:p>
        </p:txBody>
      </p:sp>
    </p:spTree>
    <p:extLst>
      <p:ext uri="{BB962C8B-B14F-4D97-AF65-F5344CB8AC3E}">
        <p14:creationId xmlns:p14="http://schemas.microsoft.com/office/powerpoint/2010/main" val="41777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1DE6C-D1E3-4600-B274-B43EC9AA0D1F}" type="slidenum">
              <a:rPr lang="hu-HU" smtClean="0">
                <a:solidFill>
                  <a:srgbClr val="534949"/>
                </a:solidFill>
              </a:rPr>
              <a:pPr>
                <a:defRPr/>
              </a:pPr>
              <a:t>21</a:t>
            </a:fld>
            <a:endParaRPr lang="hu-HU">
              <a:solidFill>
                <a:srgbClr val="534949"/>
              </a:solidFill>
            </a:endParaRPr>
          </a:p>
        </p:txBody>
      </p:sp>
      <p:pic>
        <p:nvPicPr>
          <p:cNvPr id="3" name="Picture 4" descr="_DSC780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36875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Szövegdoboz 3"/>
          <p:cNvSpPr txBox="1"/>
          <p:nvPr/>
        </p:nvSpPr>
        <p:spPr>
          <a:xfrm>
            <a:off x="642542" y="6060166"/>
            <a:ext cx="277733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Hegesztő tanműhely</a:t>
            </a:r>
            <a:endParaRPr lang="hu-H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EFB3FE-6740-4FC3-9AF0-3CC2085D9023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22</a:t>
            </a:fld>
            <a:endParaRPr lang="hu-HU" altLang="hu-HU" smtClean="0">
              <a:solidFill>
                <a:srgbClr val="534949"/>
              </a:solidFill>
            </a:endParaRPr>
          </a:p>
        </p:txBody>
      </p:sp>
      <p:pic>
        <p:nvPicPr>
          <p:cNvPr id="36867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95536" y="6000763"/>
            <a:ext cx="1224483" cy="46037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altLang="hu-HU" sz="2400" dirty="0" smtClean="0">
                <a:solidFill>
                  <a:srgbClr val="C66951">
                    <a:lumMod val="75000"/>
                  </a:srgbClr>
                </a:solidFill>
              </a:rPr>
              <a:t>Tanbolt</a:t>
            </a:r>
          </a:p>
        </p:txBody>
      </p:sp>
    </p:spTree>
    <p:extLst>
      <p:ext uri="{BB962C8B-B14F-4D97-AF65-F5344CB8AC3E}">
        <p14:creationId xmlns:p14="http://schemas.microsoft.com/office/powerpoint/2010/main" val="148055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1204A31-3DA4-4AEB-A33E-04050D261E37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23</a:t>
            </a:fld>
            <a:endParaRPr lang="hu-HU" altLang="hu-HU" smtClean="0">
              <a:solidFill>
                <a:srgbClr val="534949"/>
              </a:solidFill>
            </a:endParaRPr>
          </a:p>
        </p:txBody>
      </p:sp>
      <p:pic>
        <p:nvPicPr>
          <p:cNvPr id="4096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056919" y="6129105"/>
            <a:ext cx="2736850" cy="461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altLang="hu-HU" sz="2400" dirty="0" smtClean="0">
                <a:solidFill>
                  <a:srgbClr val="C66951">
                    <a:lumMod val="75000"/>
                  </a:srgbClr>
                </a:solidFill>
              </a:rPr>
              <a:t>Tanszalon fodrászat</a:t>
            </a:r>
          </a:p>
        </p:txBody>
      </p:sp>
    </p:spTree>
    <p:extLst>
      <p:ext uri="{BB962C8B-B14F-4D97-AF65-F5344CB8AC3E}">
        <p14:creationId xmlns:p14="http://schemas.microsoft.com/office/powerpoint/2010/main" val="350770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580112" y="548680"/>
            <a:ext cx="2880940" cy="461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altLang="hu-HU" sz="2400" dirty="0" smtClean="0">
                <a:solidFill>
                  <a:srgbClr val="C66951">
                    <a:lumMod val="75000"/>
                  </a:srgbClr>
                </a:solidFill>
              </a:rPr>
              <a:t>Tanszalon kozmetika</a:t>
            </a:r>
          </a:p>
        </p:txBody>
      </p:sp>
    </p:spTree>
    <p:extLst>
      <p:ext uri="{BB962C8B-B14F-4D97-AF65-F5344CB8AC3E}">
        <p14:creationId xmlns:p14="http://schemas.microsoft.com/office/powerpoint/2010/main" val="333509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Kínálatunk pályaválasztóknak:</a:t>
            </a:r>
            <a:endParaRPr lang="hu-H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ím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hu-HU" sz="3600" b="1" dirty="0" smtClean="0">
              <a:latin typeface="Times New Roman" pitchFamily="18" charset="0"/>
            </a:endParaRPr>
          </a:p>
        </p:txBody>
      </p:sp>
      <p:sp>
        <p:nvSpPr>
          <p:cNvPr id="48132" name="Dia számának helye 3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085FBD7-D610-4509-BDEB-D9E320A5C9D8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25</a:t>
            </a:fld>
            <a:endParaRPr lang="hu-HU" altLang="hu-HU" smtClean="0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7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8147050" cy="8651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hu-HU" b="1" dirty="0" smtClean="0">
                <a:latin typeface="Times New Roman" pitchFamily="18" charset="0"/>
              </a:rPr>
              <a:t>Általános tudnivalók: </a:t>
            </a:r>
            <a:br>
              <a:rPr lang="hu-HU" b="1" dirty="0" smtClean="0">
                <a:latin typeface="Times New Roman" pitchFamily="18" charset="0"/>
              </a:rPr>
            </a:br>
            <a:endParaRPr lang="hu-HU" b="1" dirty="0" smtClean="0">
              <a:latin typeface="Times New Roman" pitchFamily="18" charset="0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700213"/>
            <a:ext cx="7931150" cy="475312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10000"/>
          </a:bodyPr>
          <a:lstStyle/>
          <a:p>
            <a:pPr marL="27432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b="1" u="sng" dirty="0" smtClean="0">
                <a:solidFill>
                  <a:schemeClr val="tx1"/>
                </a:solidFill>
                <a:latin typeface="Times New Roman" pitchFamily="18" charset="0"/>
              </a:rPr>
              <a:t>Alapelvünk:</a:t>
            </a:r>
            <a:r>
              <a:rPr lang="hu-HU" b="1" dirty="0" smtClean="0">
                <a:latin typeface="Times New Roman" pitchFamily="18" charset="0"/>
              </a:rPr>
              <a:t> a diák </a:t>
            </a:r>
            <a:r>
              <a:rPr lang="hu-HU" b="1" u="sng" dirty="0" smtClean="0">
                <a:solidFill>
                  <a:schemeClr val="tx1"/>
                </a:solidFill>
                <a:latin typeface="Times New Roman" pitchFamily="18" charset="0"/>
              </a:rPr>
              <a:t>szakmával és érettségivel</a:t>
            </a:r>
            <a:r>
              <a:rPr lang="hu-HU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hu-HU" b="1" dirty="0" smtClean="0">
                <a:latin typeface="Times New Roman" pitchFamily="18" charset="0"/>
              </a:rPr>
              <a:t>távozzon iskolánkból a sikeres elhelyezkedés céljából</a:t>
            </a:r>
          </a:p>
          <a:p>
            <a:pPr marL="27432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hu-HU" b="1" dirty="0" smtClean="0">
              <a:latin typeface="Times New Roman" pitchFamily="18" charset="0"/>
            </a:endParaRPr>
          </a:p>
          <a:p>
            <a:pPr marL="27432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b="1" dirty="0" smtClean="0">
                <a:latin typeface="Times New Roman" pitchFamily="18" charset="0"/>
              </a:rPr>
              <a:t>Ennek </a:t>
            </a:r>
            <a:r>
              <a:rPr lang="hu-HU" b="1" u="sng" dirty="0" smtClean="0">
                <a:latin typeface="Times New Roman" pitchFamily="18" charset="0"/>
              </a:rPr>
              <a:t>módja</a:t>
            </a:r>
            <a:r>
              <a:rPr lang="hu-HU" b="1" dirty="0" smtClean="0">
                <a:latin typeface="Times New Roman" pitchFamily="18" charset="0"/>
              </a:rPr>
              <a:t>:</a:t>
            </a:r>
          </a:p>
          <a:p>
            <a:pPr marL="27432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</a:rPr>
              <a:t>Szakgimnázium </a:t>
            </a:r>
            <a:r>
              <a:rPr lang="hu-HU" b="1" dirty="0" smtClean="0">
                <a:latin typeface="Times New Roman" pitchFamily="18" charset="0"/>
              </a:rPr>
              <a:t>(4+1év)  érettségi és szakmai érettségi 12. év végén, majd 13. év végén szakmunkás bizonyítvány</a:t>
            </a:r>
          </a:p>
          <a:p>
            <a:pPr marL="27432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hu-HU" b="1" dirty="0" smtClean="0">
              <a:latin typeface="Times New Roman" pitchFamily="18" charset="0"/>
            </a:endParaRPr>
          </a:p>
          <a:p>
            <a:pPr marL="27432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b="1" dirty="0" smtClean="0">
                <a:latin typeface="Times New Roman" pitchFamily="18" charset="0"/>
              </a:rPr>
              <a:t>                                               VAGY</a:t>
            </a:r>
          </a:p>
          <a:p>
            <a:pPr marL="27432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hu-HU" b="1" dirty="0" smtClean="0">
              <a:latin typeface="Times New Roman" pitchFamily="18" charset="0"/>
            </a:endParaRPr>
          </a:p>
          <a:p>
            <a:pPr marL="27432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b="1" dirty="0">
                <a:solidFill>
                  <a:schemeClr val="tx1"/>
                </a:solidFill>
                <a:latin typeface="Times New Roman" pitchFamily="18" charset="0"/>
              </a:rPr>
              <a:t>S</a:t>
            </a:r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</a:rPr>
              <a:t>zakközépiskola (3+2 év) </a:t>
            </a:r>
            <a:r>
              <a:rPr lang="hu-HU" b="1" dirty="0" smtClean="0">
                <a:latin typeface="Times New Roman" pitchFamily="18" charset="0"/>
              </a:rPr>
              <a:t>11. év végén szakmunkás bizonyítvány, majd kétéves érettségire felkészítő nappali képzés után érettségi</a:t>
            </a:r>
          </a:p>
          <a:p>
            <a:pPr marL="27432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hu-HU" b="1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8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8075612" cy="7207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hu-HU" b="1" dirty="0" smtClean="0">
                <a:latin typeface="Times New Roman" pitchFamily="18" charset="0"/>
              </a:rPr>
              <a:t>Jelentkezési feltételek: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700213"/>
            <a:ext cx="8352730" cy="475312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marL="525780" indent="-34290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b="1" u="sng" dirty="0" smtClean="0">
                <a:solidFill>
                  <a:schemeClr val="tx1"/>
                </a:solidFill>
                <a:latin typeface="Times New Roman" pitchFamily="18" charset="0"/>
              </a:rPr>
              <a:t>Nincs felvételi</a:t>
            </a:r>
            <a:r>
              <a:rPr lang="hu-HU" b="1" dirty="0" smtClean="0">
                <a:latin typeface="Times New Roman" pitchFamily="18" charset="0"/>
              </a:rPr>
              <a:t>, csak az </a:t>
            </a:r>
            <a:r>
              <a:rPr lang="hu-HU" b="1" u="sng" dirty="0" smtClean="0">
                <a:solidFill>
                  <a:schemeClr val="tx1"/>
                </a:solidFill>
                <a:latin typeface="Times New Roman" pitchFamily="18" charset="0"/>
              </a:rPr>
              <a:t>általános iskolai eredményeket </a:t>
            </a:r>
            <a:r>
              <a:rPr lang="hu-HU" b="1" dirty="0" smtClean="0">
                <a:latin typeface="Times New Roman" pitchFamily="18" charset="0"/>
              </a:rPr>
              <a:t>számítjuk be pontszámként a meghatározott tantárgyakból.</a:t>
            </a:r>
            <a:endParaRPr lang="hu-HU" sz="2800" b="1" dirty="0" smtClean="0">
              <a:latin typeface="Times New Roman" pitchFamily="18" charset="0"/>
            </a:endParaRPr>
          </a:p>
          <a:p>
            <a:pPr marL="525780" indent="-34290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b="1" u="sng" dirty="0" smtClean="0">
                <a:solidFill>
                  <a:schemeClr val="tx1"/>
                </a:solidFill>
                <a:latin typeface="Times New Roman" pitchFamily="18" charset="0"/>
              </a:rPr>
              <a:t>Nem kérünk központi írásbelit.</a:t>
            </a:r>
            <a:endParaRPr lang="hu-HU" b="1" dirty="0" smtClean="0">
              <a:latin typeface="Times New Roman" pitchFamily="18" charset="0"/>
            </a:endParaRPr>
          </a:p>
          <a:p>
            <a:pPr marL="525780" indent="-34290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b="1" dirty="0" smtClean="0">
                <a:latin typeface="Times New Roman" pitchFamily="18" charset="0"/>
              </a:rPr>
              <a:t>A diák az </a:t>
            </a:r>
            <a:r>
              <a:rPr lang="hu-HU" b="1" u="sng" dirty="0" smtClean="0">
                <a:solidFill>
                  <a:schemeClr val="tx1"/>
                </a:solidFill>
                <a:latin typeface="Times New Roman" pitchFamily="18" charset="0"/>
              </a:rPr>
              <a:t>általános iskolában tanult idegen nyelvet </a:t>
            </a:r>
            <a:r>
              <a:rPr lang="hu-HU" b="1" dirty="0" smtClean="0">
                <a:latin typeface="Times New Roman" pitchFamily="18" charset="0"/>
              </a:rPr>
              <a:t>folytathatja középiskolában is (angol vagy német).</a:t>
            </a:r>
          </a:p>
          <a:p>
            <a:pPr marL="525780" indent="-34290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b="1" dirty="0" smtClean="0">
                <a:latin typeface="Times New Roman" pitchFamily="18" charset="0"/>
              </a:rPr>
              <a:t>A felvételhez </a:t>
            </a:r>
            <a:r>
              <a:rPr lang="hu-HU" b="1" u="sng" dirty="0" smtClean="0">
                <a:solidFill>
                  <a:schemeClr val="tx1"/>
                </a:solidFill>
                <a:latin typeface="Times New Roman" pitchFamily="18" charset="0"/>
              </a:rPr>
              <a:t>egészségügyi alkalmassági követelményeknek </a:t>
            </a:r>
            <a:r>
              <a:rPr lang="hu-HU" b="1" dirty="0" smtClean="0">
                <a:latin typeface="Times New Roman" pitchFamily="18" charset="0"/>
              </a:rPr>
              <a:t>való megfelelés szükséges.</a:t>
            </a:r>
          </a:p>
          <a:p>
            <a:pPr marL="525780" indent="-34290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b="1" dirty="0" smtClean="0">
                <a:latin typeface="Times New Roman" pitchFamily="18" charset="0"/>
              </a:rPr>
              <a:t>Lehetőség van a </a:t>
            </a:r>
            <a:r>
              <a:rPr lang="hu-HU" b="1" u="sng" dirty="0" smtClean="0">
                <a:solidFill>
                  <a:schemeClr val="tx1"/>
                </a:solidFill>
                <a:latin typeface="Times New Roman" pitchFamily="18" charset="0"/>
              </a:rPr>
              <a:t>szakmai gyakorlat iskolai tanműhelyben </a:t>
            </a:r>
            <a:r>
              <a:rPr lang="hu-HU" b="1" dirty="0" smtClean="0">
                <a:latin typeface="Times New Roman" pitchFamily="18" charset="0"/>
              </a:rPr>
              <a:t>való teljesítésére.</a:t>
            </a:r>
          </a:p>
          <a:p>
            <a:pPr marL="525780" indent="-342900"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b="1" u="sng" dirty="0" smtClean="0">
                <a:solidFill>
                  <a:schemeClr val="tx1"/>
                </a:solidFill>
                <a:latin typeface="Times New Roman" pitchFamily="18" charset="0"/>
              </a:rPr>
              <a:t>Beiratkozási díj nincs</a:t>
            </a:r>
            <a:r>
              <a:rPr lang="hu-HU" b="1" dirty="0" smtClean="0">
                <a:latin typeface="Times New Roman" pitchFamily="18" charset="0"/>
              </a:rPr>
              <a:t>, csak 1.500.- forintot kérünk iskolai pólóra</a:t>
            </a:r>
            <a:r>
              <a:rPr lang="hu-HU" b="1" dirty="0">
                <a:latin typeface="Times New Roman" pitchFamily="18" charset="0"/>
              </a:rPr>
              <a:t>.</a:t>
            </a:r>
            <a:endParaRPr lang="hu-HU" b="1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03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Dia számának helye 3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37C8B40-C524-4A67-A84C-A9343070C83A}" type="slidenum">
              <a:rPr lang="hu-HU" altLang="hu-HU" smtClean="0">
                <a:solidFill>
                  <a:srgbClr val="CCD1B9"/>
                </a:solidFill>
              </a:rPr>
              <a:pPr eaLnBrk="1" hangingPunct="1"/>
              <a:t>28</a:t>
            </a:fld>
            <a:endParaRPr lang="hu-HU" altLang="hu-HU" smtClean="0">
              <a:solidFill>
                <a:srgbClr val="CCD1B9"/>
              </a:solidFill>
            </a:endParaRPr>
          </a:p>
        </p:txBody>
      </p:sp>
      <p:sp>
        <p:nvSpPr>
          <p:cNvPr id="5" name="Cím 4"/>
          <p:cNvSpPr>
            <a:spLocks noGrp="1"/>
          </p:cNvSpPr>
          <p:nvPr>
            <p:ph type="title" idx="4294967295"/>
          </p:nvPr>
        </p:nvSpPr>
        <p:spPr>
          <a:xfrm>
            <a:off x="0" y="7099"/>
            <a:ext cx="9144000" cy="71993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Milyen osztályokba várjuk a nyolcadikosokat?</a:t>
            </a:r>
            <a:endParaRPr lang="hu-HU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181891"/>
              </p:ext>
            </p:extLst>
          </p:nvPr>
        </p:nvGraphicFramePr>
        <p:xfrm>
          <a:off x="107504" y="727035"/>
          <a:ext cx="8928992" cy="5510276"/>
        </p:xfrm>
        <a:graphic>
          <a:graphicData uri="http://schemas.openxmlformats.org/drawingml/2006/table">
            <a:tbl>
              <a:tblPr firstRow="1" firstCol="1" bandRow="1"/>
              <a:tblGrid>
                <a:gridCol w="1177305"/>
                <a:gridCol w="7751687"/>
              </a:tblGrid>
              <a:tr h="51649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Kód</a:t>
                      </a:r>
                      <a:endParaRPr lang="hu-H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400" kern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Ágazat / szakképesítés megnevezése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</a:tr>
              <a:tr h="40255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3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2400" b="1" u="sng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Szakgimnázium (4+1 év)</a:t>
                      </a:r>
                      <a:endParaRPr lang="hu-HU" sz="24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</a:tr>
              <a:tr h="3499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0001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Autószerelő</a:t>
                      </a:r>
                      <a:r>
                        <a:rPr lang="hu-H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Közlekedésgépész ágazat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</a:tr>
              <a:tr h="3499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0002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Autóelektronikai műszerész </a:t>
                      </a:r>
                      <a:r>
                        <a:rPr lang="hu-H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Közlekedésgépész ágazat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</a:tr>
              <a:tr h="3499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0003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Elektronikai technikus</a:t>
                      </a:r>
                      <a:r>
                        <a:rPr lang="hu-H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Villamosipar, elektronika ágazat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</a:tr>
              <a:tr h="3499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0004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Fodrász</a:t>
                      </a:r>
                      <a:r>
                        <a:rPr lang="hu-H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Szépészet ágazat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</a:tr>
              <a:tr h="3499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0005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Kozmetikus</a:t>
                      </a:r>
                      <a:r>
                        <a:rPr lang="hu-HU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Szépészet ágazat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</a:tr>
              <a:tr h="39166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3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2400" b="1" u="sng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Szakközépiskola (3+2 év)</a:t>
                      </a:r>
                      <a:endParaRPr lang="hu-HU" sz="24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</a:tr>
              <a:tr h="3499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0011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Karosszérialakatos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</a:tr>
              <a:tr h="3499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0012 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Járműfényező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</a:tr>
              <a:tr h="3499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0013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Hegesztő           </a:t>
                      </a:r>
                      <a:r>
                        <a:rPr lang="hu-HU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 !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</a:tr>
              <a:tr h="3499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0014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Motorkerékpár-szerelő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</a:tr>
              <a:tr h="3499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0015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Elektromechanikai műszerész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</a:tr>
              <a:tr h="3499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0016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Ipari gépész          </a:t>
                      </a:r>
                      <a:r>
                        <a:rPr lang="hu-HU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 !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</a:tr>
              <a:tr h="3499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0017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Gépi forgácsoló            </a:t>
                      </a:r>
                      <a:r>
                        <a:rPr lang="hu-HU" sz="1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 !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880" marR="27880" marT="68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874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6" y="236388"/>
            <a:ext cx="8101012" cy="11923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 b="1" dirty="0" smtClean="0">
                <a:latin typeface="Times New Roman" pitchFamily="18" charset="0"/>
              </a:rPr>
              <a:t>Pontszámítás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523877" y="1773238"/>
            <a:ext cx="8162924" cy="4679950"/>
          </a:xfrm>
        </p:spPr>
        <p:txBody>
          <a:bodyPr>
            <a:noAutofit/>
          </a:bodyPr>
          <a:lstStyle/>
          <a:p>
            <a:pPr marL="4572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5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.,6.,7. év végi és 8. félévi jegyek alapján:</a:t>
            </a:r>
          </a:p>
          <a:p>
            <a:pPr marL="18288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hu-HU" b="1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marL="36576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hu-HU" sz="2000" b="1" dirty="0" smtClean="0">
                <a:latin typeface="Times New Roman" pitchFamily="18" charset="0"/>
                <a:cs typeface="Times New Roman" panose="02020603050405020304" pitchFamily="18" charset="0"/>
              </a:rPr>
              <a:t>Magyar nyelv és irodalom</a:t>
            </a:r>
          </a:p>
          <a:p>
            <a:pPr marL="36576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hu-HU" sz="2000" b="1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marL="36576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hu-HU" sz="2000" b="1" dirty="0" smtClean="0">
                <a:latin typeface="Times New Roman" pitchFamily="18" charset="0"/>
                <a:cs typeface="Times New Roman" panose="02020603050405020304" pitchFamily="18" charset="0"/>
              </a:rPr>
              <a:t>Matematika</a:t>
            </a:r>
          </a:p>
          <a:p>
            <a:pPr marL="36576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hu-HU" sz="2000" b="1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marL="36576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hu-HU" sz="2000" b="1" dirty="0" smtClean="0">
                <a:latin typeface="Times New Roman" pitchFamily="18" charset="0"/>
                <a:cs typeface="Times New Roman" panose="02020603050405020304" pitchFamily="18" charset="0"/>
              </a:rPr>
              <a:t>Történelem</a:t>
            </a:r>
          </a:p>
          <a:p>
            <a:pPr marL="36576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hu-HU" sz="2000" b="1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marL="36576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hu-HU" sz="2000" b="1" dirty="0" smtClean="0">
                <a:latin typeface="Times New Roman" pitchFamily="18" charset="0"/>
                <a:cs typeface="Times New Roman" panose="02020603050405020304" pitchFamily="18" charset="0"/>
              </a:rPr>
              <a:t>Idegen nyelv</a:t>
            </a:r>
          </a:p>
          <a:p>
            <a:pPr marL="36576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hu-HU" sz="2000" b="1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marL="36576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hu-HU" sz="2000" b="1" dirty="0" smtClean="0">
                <a:latin typeface="Times New Roman" pitchFamily="18" charset="0"/>
                <a:cs typeface="Times New Roman" panose="02020603050405020304" pitchFamily="18" charset="0"/>
              </a:rPr>
              <a:t>Fizika / Biológia tantárgyakból</a:t>
            </a:r>
          </a:p>
          <a:p>
            <a:pPr marL="36576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hu-HU" sz="2000" b="1" dirty="0" smtClean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53251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523A438-61F9-487D-A8E9-C0C3CCCBC0B3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29</a:t>
            </a:fld>
            <a:endParaRPr lang="hu-HU" altLang="hu-HU" smtClean="0">
              <a:solidFill>
                <a:srgbClr val="534949"/>
              </a:solidFill>
            </a:endParaRPr>
          </a:p>
        </p:txBody>
      </p:sp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395288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Char char="l"/>
              <a:defRPr/>
            </a:pPr>
            <a:endParaRPr lang="hu-HU" sz="32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66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27584" y="2924944"/>
            <a:ext cx="4536504" cy="144058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200" b="1" dirty="0" smtClean="0">
                <a:latin typeface="Times New Roman" pitchFamily="18" charset="0"/>
              </a:rPr>
              <a:t/>
            </a:r>
            <a:br>
              <a:rPr lang="hu-HU" sz="3200" b="1" dirty="0" smtClean="0">
                <a:latin typeface="Times New Roman" pitchFamily="18" charset="0"/>
              </a:rPr>
            </a:br>
            <a:r>
              <a:rPr lang="hu-HU" sz="3200" b="1" dirty="0" smtClean="0">
                <a:latin typeface="Times New Roman" pitchFamily="18" charset="0"/>
              </a:rPr>
              <a:t/>
            </a:r>
            <a:br>
              <a:rPr lang="hu-HU" sz="3200" b="1" dirty="0" smtClean="0">
                <a:latin typeface="Times New Roman" pitchFamily="18" charset="0"/>
              </a:rPr>
            </a:br>
            <a:r>
              <a:rPr lang="hu-HU" sz="4400" b="1" dirty="0" smtClean="0">
                <a:latin typeface="Times New Roman" pitchFamily="18" charset="0"/>
              </a:rPr>
              <a:t>Iskolánk képekben</a:t>
            </a:r>
          </a:p>
        </p:txBody>
      </p:sp>
    </p:spTree>
    <p:extLst>
      <p:ext uri="{BB962C8B-B14F-4D97-AF65-F5344CB8AC3E}">
        <p14:creationId xmlns:p14="http://schemas.microsoft.com/office/powerpoint/2010/main" val="12545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77813"/>
            <a:ext cx="8258175" cy="1008062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hu-HU" sz="3400" b="1" smtClean="0">
                <a:latin typeface="Times New Roman" pitchFamily="18" charset="0"/>
              </a:rPr>
              <a:t>A </a:t>
            </a:r>
            <a:r>
              <a:rPr lang="hu-HU" sz="3400" b="1" dirty="0" smtClean="0">
                <a:latin typeface="Times New Roman" pitchFamily="18" charset="0"/>
              </a:rPr>
              <a:t>jó </a:t>
            </a:r>
            <a:r>
              <a:rPr lang="hu-HU" sz="3400" b="1" smtClean="0">
                <a:latin typeface="Times New Roman" pitchFamily="18" charset="0"/>
              </a:rPr>
              <a:t>döntés lehetősége:</a:t>
            </a:r>
            <a:endParaRPr lang="hu-HU" sz="3400" b="1" dirty="0" smtClean="0">
              <a:latin typeface="Times New Roman" pitchFamily="18" charset="0"/>
            </a:endParaRPr>
          </a:p>
        </p:txBody>
      </p:sp>
      <p:sp>
        <p:nvSpPr>
          <p:cNvPr id="18125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844824"/>
            <a:ext cx="8218487" cy="4536926"/>
          </a:xfrm>
        </p:spPr>
        <p:txBody>
          <a:bodyPr>
            <a:normAutofit fontScale="92500" lnSpcReduction="10000"/>
          </a:bodyPr>
          <a:lstStyle/>
          <a:p>
            <a:pPr marL="4572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u-HU" sz="2200" b="1" dirty="0" smtClean="0">
                <a:solidFill>
                  <a:schemeClr val="tx1"/>
                </a:solidFill>
                <a:latin typeface="Times New Roman" pitchFamily="18" charset="0"/>
              </a:rPr>
              <a:t>Talán sikerült közelebbről megismerni a Diószegit</a:t>
            </a:r>
          </a:p>
          <a:p>
            <a:pPr marL="45720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hu-HU" sz="2200" b="1" dirty="0" smtClean="0">
              <a:latin typeface="Times New Roman" pitchFamily="18" charset="0"/>
            </a:endParaRPr>
          </a:p>
          <a:p>
            <a:pPr marL="4572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u-HU" sz="2200" b="1" dirty="0" smtClean="0">
                <a:latin typeface="Times New Roman" pitchFamily="18" charset="0"/>
              </a:rPr>
              <a:t>Az </a:t>
            </a:r>
            <a:r>
              <a:rPr lang="hu-HU" sz="2200" b="1" dirty="0" smtClean="0">
                <a:solidFill>
                  <a:srgbClr val="FF0000"/>
                </a:solidFill>
                <a:latin typeface="Times New Roman" pitchFamily="18" charset="0"/>
              </a:rPr>
              <a:t>információ hatalom</a:t>
            </a:r>
            <a:r>
              <a:rPr lang="hu-HU" sz="2200" b="1" dirty="0">
                <a:latin typeface="Times New Roman" pitchFamily="18" charset="0"/>
              </a:rPr>
              <a:t>,</a:t>
            </a:r>
            <a:r>
              <a:rPr lang="hu-HU" sz="2200" b="1" dirty="0" smtClean="0">
                <a:latin typeface="Times New Roman" pitchFamily="18" charset="0"/>
              </a:rPr>
              <a:t> igyekezzenek minél többnek a birtokába jutni, hogy jól válasszanak!</a:t>
            </a:r>
          </a:p>
          <a:p>
            <a:pPr marL="4572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endParaRPr lang="hu-HU" sz="2200" b="1" dirty="0">
              <a:latin typeface="Times New Roman" pitchFamily="18" charset="0"/>
            </a:endParaRPr>
          </a:p>
          <a:p>
            <a:pPr marL="4572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u-HU" sz="2200" b="1" dirty="0" smtClean="0">
                <a:latin typeface="Times New Roman" pitchFamily="18" charset="0"/>
              </a:rPr>
              <a:t>Várjuk Önöket iskolánk Nyílt Napján!</a:t>
            </a:r>
          </a:p>
          <a:p>
            <a:pPr marL="4572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endParaRPr lang="hu-HU" b="1" dirty="0" smtClean="0">
              <a:latin typeface="Times New Roman" pitchFamily="18" charset="0"/>
            </a:endParaRPr>
          </a:p>
          <a:p>
            <a:pPr marL="45720" indent="0" algn="ctr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u-HU" sz="2800" b="1" dirty="0" smtClean="0">
                <a:solidFill>
                  <a:srgbClr val="FF0000"/>
                </a:solidFill>
                <a:latin typeface="Times New Roman" pitchFamily="18" charset="0"/>
              </a:rPr>
              <a:t>Nyílt Nap: 2016. november 18-án, péntek</a:t>
            </a:r>
          </a:p>
          <a:p>
            <a:pPr marL="45720" indent="0" algn="ctr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u-HU" sz="2800" b="1" dirty="0" smtClean="0">
                <a:solidFill>
                  <a:srgbClr val="FF0000"/>
                </a:solidFill>
                <a:latin typeface="Times New Roman" pitchFamily="18" charset="0"/>
              </a:rPr>
              <a:t>(8.30 és 11.00)</a:t>
            </a:r>
          </a:p>
          <a:p>
            <a:pPr marL="4572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endParaRPr lang="hu-HU" b="1" dirty="0" smtClean="0">
              <a:latin typeface="Times New Roman" pitchFamily="18" charset="0"/>
            </a:endParaRPr>
          </a:p>
          <a:p>
            <a:pPr marL="4572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u-HU" sz="2200" b="1" dirty="0" smtClean="0">
                <a:latin typeface="Times New Roman" pitchFamily="18" charset="0"/>
              </a:rPr>
              <a:t>Itt személyesen is betekinthetnek intézményünk munkájába (tanműhelyek működése, óralátogatások)</a:t>
            </a:r>
          </a:p>
          <a:p>
            <a:pPr marL="4572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endParaRPr lang="hu-HU" b="1" dirty="0">
              <a:latin typeface="Times New Roman" pitchFamily="18" charset="0"/>
            </a:endParaRPr>
          </a:p>
          <a:p>
            <a:pPr marL="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hu-HU" b="1" dirty="0" smtClean="0">
              <a:latin typeface="Times New Roman" pitchFamily="18" charset="0"/>
            </a:endParaRPr>
          </a:p>
          <a:p>
            <a:pPr marL="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hu-HU" sz="2800" b="1" dirty="0" smtClean="0">
              <a:latin typeface="Times New Roman" pitchFamily="18" charset="0"/>
            </a:endParaRPr>
          </a:p>
          <a:p>
            <a:pPr marL="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hu-HU" sz="2800" dirty="0" smtClean="0">
              <a:latin typeface="Times New Roman" pitchFamily="18" charset="0"/>
            </a:endParaRPr>
          </a:p>
        </p:txBody>
      </p:sp>
      <p:sp>
        <p:nvSpPr>
          <p:cNvPr id="67587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43430B-318D-440E-AC76-D6828EF1BFDC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30</a:t>
            </a:fld>
            <a:endParaRPr lang="hu-HU" altLang="hu-HU" smtClean="0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8215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sz="4000" b="1" dirty="0" smtClean="0">
                <a:latin typeface="Times New Roman" pitchFamily="18" charset="0"/>
                <a:cs typeface="Times New Roman" pitchFamily="18" charset="0"/>
              </a:rPr>
              <a:t>Elérhetőségeink</a:t>
            </a:r>
            <a:endParaRPr lang="hu-H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1000" y="1719262"/>
            <a:ext cx="8407400" cy="4910137"/>
          </a:xfrm>
        </p:spPr>
        <p:txBody>
          <a:bodyPr>
            <a:normAutofit/>
          </a:bodyPr>
          <a:lstStyle/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Diószegi Sámuel Baptista </a:t>
            </a: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u-HU" sz="3200" b="1" dirty="0" smtClean="0">
                <a:latin typeface="Times New Roman" pitchFamily="18" charset="0"/>
                <a:cs typeface="Times New Roman" pitchFamily="18" charset="0"/>
              </a:rPr>
              <a:t>Szakgimnázium és Szakközépiskola</a:t>
            </a:r>
          </a:p>
          <a:p>
            <a:pPr marL="274320" eaLnBrk="1" fontAlgn="auto" hangingPunct="1">
              <a:spcAft>
                <a:spcPts val="0"/>
              </a:spcAft>
              <a:defRPr/>
            </a:pPr>
            <a:endParaRPr lang="hu-HU" dirty="0" smtClean="0"/>
          </a:p>
          <a:p>
            <a:pPr marL="45720" indent="0" algn="ctr" eaLnBrk="1" fontAlgn="auto" hangingPunct="1">
              <a:spcAft>
                <a:spcPts val="0"/>
              </a:spcAft>
              <a:buNone/>
              <a:defRPr/>
            </a:pPr>
            <a:r>
              <a:rPr lang="hu-HU" sz="2800" b="1" dirty="0">
                <a:latin typeface="Times New Roman" pitchFamily="18" charset="0"/>
                <a:cs typeface="Times New Roman" pitchFamily="18" charset="0"/>
              </a:rPr>
              <a:t>4027 Debrecen, Böszörményi u. 23-27.</a:t>
            </a: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Tel: 52/532-083</a:t>
            </a: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Fax: 52/532-121</a:t>
            </a: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E-mail cím: </a:t>
            </a:r>
            <a:r>
              <a:rPr lang="hu-HU" sz="2800" dirty="0" err="1" smtClean="0">
                <a:latin typeface="Times New Roman" pitchFamily="18" charset="0"/>
                <a:cs typeface="Times New Roman" pitchFamily="18" charset="0"/>
              </a:rPr>
              <a:t>dioszegidebrecen</a:t>
            </a:r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@</a:t>
            </a:r>
            <a:r>
              <a:rPr lang="hu-HU" sz="2800" dirty="0" err="1" smtClean="0">
                <a:latin typeface="Times New Roman" pitchFamily="18" charset="0"/>
                <a:cs typeface="Times New Roman" pitchFamily="18" charset="0"/>
              </a:rPr>
              <a:t>gmail.hu</a:t>
            </a:r>
            <a:endParaRPr lang="hu-H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Web: </a:t>
            </a:r>
            <a:r>
              <a:rPr lang="hu-HU" sz="2800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www.dioszegidebrecen.hu</a:t>
            </a:r>
            <a:endParaRPr lang="hu-H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 eaLnBrk="1" fontAlgn="auto" hangingPunct="1">
              <a:spcAft>
                <a:spcPts val="0"/>
              </a:spcAft>
              <a:buNone/>
              <a:defRPr/>
            </a:pPr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</a:rPr>
              <a:t>Viszontlátásra</a:t>
            </a:r>
            <a:r>
              <a:rPr lang="hu-HU" b="1" dirty="0">
                <a:solidFill>
                  <a:schemeClr val="tx1"/>
                </a:solidFill>
                <a:latin typeface="Times New Roman" pitchFamily="18" charset="0"/>
              </a:rPr>
              <a:t>!</a:t>
            </a:r>
          </a:p>
          <a:p>
            <a:pPr marL="45720" indent="0" algn="ctr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Dia számának helye 3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E6C6801-48F2-4284-B371-6EBC841CE8DB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31</a:t>
            </a:fld>
            <a:endParaRPr lang="hu-HU" altLang="hu-HU" smtClean="0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5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6E3167C-4ABC-423B-9BC8-9DB5916E109A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4</a:t>
            </a:fld>
            <a:endParaRPr lang="hu-HU" altLang="hu-HU" smtClean="0">
              <a:solidFill>
                <a:srgbClr val="534949"/>
              </a:solidFill>
            </a:endParaRPr>
          </a:p>
        </p:txBody>
      </p:sp>
      <p:pic>
        <p:nvPicPr>
          <p:cNvPr id="19458" name="Picture 2" descr="régiisk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837233" y="188640"/>
            <a:ext cx="216024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sz="2400" dirty="0" smtClean="0">
                <a:solidFill>
                  <a:srgbClr val="C66951">
                    <a:lumMod val="75000"/>
                  </a:srgbClr>
                </a:solidFill>
              </a:rPr>
              <a:t>Iskolánk 18 éve</a:t>
            </a:r>
          </a:p>
        </p:txBody>
      </p:sp>
    </p:spTree>
    <p:extLst>
      <p:ext uri="{BB962C8B-B14F-4D97-AF65-F5344CB8AC3E}">
        <p14:creationId xmlns:p14="http://schemas.microsoft.com/office/powerpoint/2010/main" val="29392647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E3830FC-9D07-40B5-990B-0F480D32DAA7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5</a:t>
            </a:fld>
            <a:endParaRPr lang="hu-HU" altLang="hu-HU" smtClean="0">
              <a:solidFill>
                <a:srgbClr val="534949"/>
              </a:solidFill>
            </a:endParaRPr>
          </a:p>
        </p:txBody>
      </p:sp>
      <p:pic>
        <p:nvPicPr>
          <p:cNvPr id="20482" name="Picture 2" descr="isk 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23528" y="260648"/>
            <a:ext cx="1871662" cy="461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sz="2400" dirty="0" smtClean="0">
                <a:solidFill>
                  <a:srgbClr val="C66951">
                    <a:lumMod val="75000"/>
                  </a:srgbClr>
                </a:solidFill>
              </a:rPr>
              <a:t>Iskolánk ma</a:t>
            </a:r>
          </a:p>
        </p:txBody>
      </p:sp>
    </p:spTree>
    <p:extLst>
      <p:ext uri="{BB962C8B-B14F-4D97-AF65-F5344CB8AC3E}">
        <p14:creationId xmlns:p14="http://schemas.microsoft.com/office/powerpoint/2010/main" val="152944010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3EE0BA0-C8A1-45AC-81AC-D471B6ED5EE3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6</a:t>
            </a:fld>
            <a:endParaRPr lang="hu-HU" altLang="hu-HU" smtClean="0">
              <a:solidFill>
                <a:srgbClr val="534949"/>
              </a:solidFill>
            </a:endParaRPr>
          </a:p>
        </p:txBody>
      </p:sp>
      <p:pic>
        <p:nvPicPr>
          <p:cNvPr id="21506" name="Picture 2" descr="isk 0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30213" y="317500"/>
            <a:ext cx="2160314" cy="461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sz="2400" dirty="0" smtClean="0">
                <a:solidFill>
                  <a:srgbClr val="C66951">
                    <a:lumMod val="75000"/>
                  </a:srgbClr>
                </a:solidFill>
              </a:rPr>
              <a:t>Madártávlatból</a:t>
            </a:r>
          </a:p>
        </p:txBody>
      </p:sp>
    </p:spTree>
    <p:extLst>
      <p:ext uri="{BB962C8B-B14F-4D97-AF65-F5344CB8AC3E}">
        <p14:creationId xmlns:p14="http://schemas.microsoft.com/office/powerpoint/2010/main" val="106935539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ia számának helye 2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879E4DE-2946-4560-8464-B782AE0D4C36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7</a:t>
            </a:fld>
            <a:endParaRPr lang="hu-HU" altLang="hu-HU" smtClean="0">
              <a:solidFill>
                <a:srgbClr val="534949"/>
              </a:solidFill>
            </a:endParaRPr>
          </a:p>
        </p:txBody>
      </p:sp>
      <p:pic>
        <p:nvPicPr>
          <p:cNvPr id="22530" name="Picture 2" descr="Diószegi 006 0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27584" y="5661248"/>
            <a:ext cx="2304752" cy="461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…és közelebbről</a:t>
            </a:r>
          </a:p>
        </p:txBody>
      </p:sp>
    </p:spTree>
    <p:extLst>
      <p:ext uri="{BB962C8B-B14F-4D97-AF65-F5344CB8AC3E}">
        <p14:creationId xmlns:p14="http://schemas.microsoft.com/office/powerpoint/2010/main" val="118285100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95288" y="188913"/>
            <a:ext cx="8569325" cy="1223962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Alkalmazkodás az új feltételekhez:</a:t>
            </a:r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755650" y="1700213"/>
            <a:ext cx="7931150" cy="4759573"/>
          </a:xfrm>
        </p:spPr>
        <p:txBody>
          <a:bodyPr>
            <a:normAutofit fontScale="92500"/>
          </a:bodyPr>
          <a:lstStyle/>
          <a:p>
            <a:pPr marL="27432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hu-H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" indent="0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hu-HU" sz="2200" b="1" dirty="0" smtClean="0">
                <a:latin typeface="Times New Roman" pitchFamily="18" charset="0"/>
                <a:cs typeface="Times New Roman" pitchFamily="18" charset="0"/>
              </a:rPr>
              <a:t>Alapítványi fenntartás után</a:t>
            </a:r>
            <a:r>
              <a:rPr lang="hu-HU" sz="2200" b="1" dirty="0">
                <a:latin typeface="Times New Roman" pitchFamily="18" charset="0"/>
                <a:cs typeface="Times New Roman" pitchFamily="18" charset="0"/>
              </a:rPr>
              <a:t> 2012. szeptember </a:t>
            </a:r>
            <a:r>
              <a:rPr lang="hu-HU" sz="2200" b="1" dirty="0" smtClean="0">
                <a:latin typeface="Times New Roman" pitchFamily="18" charset="0"/>
                <a:cs typeface="Times New Roman" pitchFamily="18" charset="0"/>
              </a:rPr>
              <a:t>1-jétől </a:t>
            </a:r>
            <a:r>
              <a:rPr lang="hu-HU" sz="22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hu-HU" sz="22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enntartóváltás</a:t>
            </a:r>
            <a:endParaRPr lang="hu-H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74320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sz="2200" b="1" u="sng" dirty="0" smtClean="0">
                <a:latin typeface="Times New Roman" pitchFamily="18" charset="0"/>
                <a:cs typeface="Times New Roman" pitchFamily="18" charset="0"/>
              </a:rPr>
              <a:t>új fenntartó</a:t>
            </a:r>
            <a:r>
              <a:rPr lang="hu-HU" sz="2200" b="1" dirty="0" smtClean="0">
                <a:latin typeface="Times New Roman" pitchFamily="18" charset="0"/>
                <a:cs typeface="Times New Roman" pitchFamily="18" charset="0"/>
              </a:rPr>
              <a:t>: a Baptista Szeretetszolgálat Egyházi Jogi Személy</a:t>
            </a:r>
          </a:p>
          <a:p>
            <a:pPr marL="45720" indent="0" eaLnBrk="1" fontAlgn="auto" hangingPunct="1">
              <a:lnSpc>
                <a:spcPct val="12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endParaRPr lang="hu-H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74320">
              <a:lnSpc>
                <a:spcPct val="120000"/>
              </a:lnSpc>
              <a:spcAft>
                <a:spcPts val="0"/>
              </a:spcAft>
              <a:defRPr/>
            </a:pPr>
            <a:r>
              <a:rPr lang="hu-HU" sz="2200" b="1" u="sng" dirty="0" smtClean="0">
                <a:latin typeface="Times New Roman" pitchFamily="18" charset="0"/>
                <a:cs typeface="Times New Roman" pitchFamily="18" charset="0"/>
              </a:rPr>
              <a:t>Oka:</a:t>
            </a:r>
            <a:r>
              <a:rPr lang="hu-H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biztosabb </a:t>
            </a:r>
            <a:r>
              <a:rPr lang="hu-H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finanszírozási </a:t>
            </a:r>
            <a:r>
              <a:rPr lang="hu-H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forma</a:t>
            </a:r>
            <a:endParaRPr lang="hu-HU" sz="2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274320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sz="22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27432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hu-HU" sz="2200" b="1" dirty="0" smtClean="0">
                <a:latin typeface="Times New Roman" pitchFamily="18" charset="0"/>
                <a:cs typeface="Times New Roman" pitchFamily="18" charset="0"/>
              </a:rPr>
              <a:t> A fenntartóváltást az iskola dolgozói, diákjai és szüleik is </a:t>
            </a:r>
            <a:r>
              <a:rPr lang="hu-H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támogatták</a:t>
            </a:r>
          </a:p>
          <a:p>
            <a:pPr marL="27432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hu-HU" sz="2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hu-HU" sz="2200" b="1" dirty="0" smtClean="0">
                <a:latin typeface="Times New Roman" pitchFamily="18" charset="0"/>
                <a:cs typeface="Times New Roman" pitchFamily="18" charset="0"/>
              </a:rPr>
              <a:t> A Baptista Szeretetszolgálat </a:t>
            </a:r>
            <a:r>
              <a:rPr lang="hu-H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jelenleg 50 intézmény fenntartója</a:t>
            </a:r>
            <a:endParaRPr lang="hu-H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74320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hu-HU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FE4EA21-A487-4BDA-98BE-60FC0E755479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8</a:t>
            </a:fld>
            <a:endParaRPr lang="hu-HU" altLang="hu-HU" smtClean="0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764704"/>
            <a:ext cx="7931150" cy="863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2800" b="1" dirty="0" smtClean="0">
                <a:latin typeface="Times New Roman" pitchFamily="18" charset="0"/>
              </a:rPr>
              <a:t> Tárgyi feltételek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2033811"/>
            <a:ext cx="8147050" cy="4608537"/>
          </a:xfrm>
        </p:spPr>
        <p:txBody>
          <a:bodyPr>
            <a:normAutofit fontScale="77500" lnSpcReduction="20000"/>
          </a:bodyPr>
          <a:lstStyle/>
          <a:p>
            <a:pPr marL="640080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sz="2800" dirty="0" smtClean="0">
                <a:latin typeface="Times New Roman" pitchFamily="18" charset="0"/>
              </a:rPr>
              <a:t>19 osztályterem projektorokkal és interaktív táblákkal felszerelve</a:t>
            </a:r>
          </a:p>
          <a:p>
            <a:pPr marL="640080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sz="2800" dirty="0" smtClean="0">
                <a:latin typeface="Times New Roman" pitchFamily="18" charset="0"/>
              </a:rPr>
              <a:t> 7 csoportterem</a:t>
            </a:r>
          </a:p>
          <a:p>
            <a:pPr marL="640080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sz="2800" dirty="0" smtClean="0">
                <a:latin typeface="Times New Roman" pitchFamily="18" charset="0"/>
              </a:rPr>
              <a:t> 1 autóvillamossági mérőterem</a:t>
            </a:r>
          </a:p>
          <a:p>
            <a:pPr marL="640080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sz="2800" dirty="0" smtClean="0">
                <a:latin typeface="Times New Roman" pitchFamily="18" charset="0"/>
              </a:rPr>
              <a:t> 3 informatika terem</a:t>
            </a:r>
          </a:p>
          <a:p>
            <a:pPr marL="640080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sz="2800" dirty="0" smtClean="0">
                <a:latin typeface="Times New Roman" pitchFamily="18" charset="0"/>
              </a:rPr>
              <a:t> Tornaterem, tornaszoba, sportudvar </a:t>
            </a:r>
          </a:p>
          <a:p>
            <a:pPr marL="640080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sz="2800" dirty="0">
                <a:latin typeface="Times New Roman" pitchFamily="18" charset="0"/>
              </a:rPr>
              <a:t> </a:t>
            </a:r>
            <a:r>
              <a:rPr lang="hu-HU" sz="2800" dirty="0" err="1" smtClean="0">
                <a:latin typeface="Times New Roman" pitchFamily="18" charset="0"/>
              </a:rPr>
              <a:t>Kondipark</a:t>
            </a:r>
            <a:endParaRPr lang="hu-HU" sz="2800" dirty="0" smtClean="0">
              <a:latin typeface="Times New Roman" pitchFamily="18" charset="0"/>
            </a:endParaRPr>
          </a:p>
          <a:p>
            <a:pPr marL="640080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sz="2800" smtClean="0">
                <a:latin typeface="Times New Roman" pitchFamily="18" charset="0"/>
              </a:rPr>
              <a:t> Tanműhelyek</a:t>
            </a:r>
            <a:endParaRPr lang="hu-HU" sz="2800" dirty="0" smtClean="0">
              <a:latin typeface="Times New Roman" pitchFamily="18" charset="0"/>
            </a:endParaRPr>
          </a:p>
          <a:p>
            <a:pPr marL="640080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sz="2800" dirty="0" smtClean="0">
                <a:latin typeface="Times New Roman" pitchFamily="18" charset="0"/>
              </a:rPr>
              <a:t> Iskolaudvar</a:t>
            </a:r>
          </a:p>
          <a:p>
            <a:pPr marL="640080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sz="2800" dirty="0" smtClean="0">
                <a:latin typeface="Times New Roman" pitchFamily="18" charset="0"/>
              </a:rPr>
              <a:t> Konyha, ebédlő</a:t>
            </a:r>
          </a:p>
          <a:p>
            <a:pPr marL="640080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sz="2800" dirty="0" smtClean="0">
                <a:latin typeface="Times New Roman" pitchFamily="18" charset="0"/>
              </a:rPr>
              <a:t> Könyvtár, szabadidőközpont</a:t>
            </a:r>
          </a:p>
          <a:p>
            <a:pPr marL="640080" indent="-4572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hu-HU" sz="2800" dirty="0" smtClean="0">
                <a:latin typeface="Times New Roman" pitchFamily="18" charset="0"/>
              </a:rPr>
              <a:t> Orvosi rendelő</a:t>
            </a:r>
          </a:p>
        </p:txBody>
      </p:sp>
      <p:sp>
        <p:nvSpPr>
          <p:cNvPr id="21507" name="Dia számának helye 4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AC1E482-5E4F-48F1-8400-CDC5256AFA05}" type="slidenum">
              <a:rPr lang="hu-HU" altLang="hu-HU" smtClean="0">
                <a:solidFill>
                  <a:srgbClr val="534949"/>
                </a:solidFill>
              </a:rPr>
              <a:pPr eaLnBrk="1" hangingPunct="1"/>
              <a:t>9</a:t>
            </a:fld>
            <a:endParaRPr lang="hu-HU" altLang="hu-HU" smtClean="0">
              <a:solidFill>
                <a:srgbClr val="53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6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6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6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6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6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6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6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6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6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6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6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6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ív">
  <a:themeElements>
    <a:clrScheme name="Retrospektív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ív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1569</TotalTime>
  <Words>509</Words>
  <Application>Microsoft Office PowerPoint</Application>
  <PresentationFormat>Diavetítés a képernyőre (4:3 oldalarány)</PresentationFormat>
  <Paragraphs>171</Paragraphs>
  <Slides>31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Tahoma</vt:lpstr>
      <vt:lpstr>Times New Roman</vt:lpstr>
      <vt:lpstr>Wingdings</vt:lpstr>
      <vt:lpstr>Wingdings 2</vt:lpstr>
      <vt:lpstr>Retrospektív</vt:lpstr>
      <vt:lpstr>     Pályaválasztási szülői értekezlet   </vt:lpstr>
      <vt:lpstr>Az iskolánk bemutatása</vt:lpstr>
      <vt:lpstr>  Iskolánk képekben</vt:lpstr>
      <vt:lpstr>PowerPoint bemutató</vt:lpstr>
      <vt:lpstr>PowerPoint bemutató</vt:lpstr>
      <vt:lpstr>PowerPoint bemutató</vt:lpstr>
      <vt:lpstr>PowerPoint bemutató</vt:lpstr>
      <vt:lpstr>Alkalmazkodás az új feltételekhez: </vt:lpstr>
      <vt:lpstr> Tárgyi feltételek</vt:lpstr>
      <vt:lpstr>Tárgyi feltételek képekben</vt:lpstr>
      <vt:lpstr>PowerPoint bemutató</vt:lpstr>
      <vt:lpstr>PowerPoint bemutató</vt:lpstr>
      <vt:lpstr>PowerPoint bemutató</vt:lpstr>
      <vt:lpstr>PowerPoint bemutató</vt:lpstr>
      <vt:lpstr>PowerPoint bemutató</vt:lpstr>
      <vt:lpstr>Tanműhelyeink: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Kínálatunk pályaválasztóknak:</vt:lpstr>
      <vt:lpstr>Általános tudnivalók:  </vt:lpstr>
      <vt:lpstr>Jelentkezési feltételek:</vt:lpstr>
      <vt:lpstr>Milyen osztályokba várjuk a nyolcadikosokat?</vt:lpstr>
      <vt:lpstr>Pontszámítás</vt:lpstr>
      <vt:lpstr>A jó döntés lehetősége:</vt:lpstr>
      <vt:lpstr>Elérhetőségeink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Pályaválasztási szülői értekezlet       Debrecen  2014.október 14.</dc:title>
  <dc:creator>erzsike</dc:creator>
  <cp:lastModifiedBy>Peti</cp:lastModifiedBy>
  <cp:revision>93</cp:revision>
  <dcterms:created xsi:type="dcterms:W3CDTF">2014-10-14T13:51:23Z</dcterms:created>
  <dcterms:modified xsi:type="dcterms:W3CDTF">2016-11-10T08:34:17Z</dcterms:modified>
</cp:coreProperties>
</file>